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42"/>
  </p:notesMasterIdLst>
  <p:handoutMasterIdLst>
    <p:handoutMasterId r:id="rId43"/>
  </p:handoutMasterIdLst>
  <p:sldIdLst>
    <p:sldId id="926" r:id="rId2"/>
    <p:sldId id="939" r:id="rId3"/>
    <p:sldId id="940" r:id="rId4"/>
    <p:sldId id="941" r:id="rId5"/>
    <p:sldId id="942" r:id="rId6"/>
    <p:sldId id="943" r:id="rId7"/>
    <p:sldId id="944" r:id="rId8"/>
    <p:sldId id="945" r:id="rId9"/>
    <p:sldId id="946" r:id="rId10"/>
    <p:sldId id="947" r:id="rId11"/>
    <p:sldId id="948" r:id="rId12"/>
    <p:sldId id="949" r:id="rId13"/>
    <p:sldId id="950" r:id="rId14"/>
    <p:sldId id="951" r:id="rId15"/>
    <p:sldId id="952" r:id="rId16"/>
    <p:sldId id="953" r:id="rId17"/>
    <p:sldId id="954" r:id="rId18"/>
    <p:sldId id="955" r:id="rId19"/>
    <p:sldId id="956" r:id="rId20"/>
    <p:sldId id="957" r:id="rId21"/>
    <p:sldId id="958" r:id="rId22"/>
    <p:sldId id="1146" r:id="rId23"/>
    <p:sldId id="1132" r:id="rId24"/>
    <p:sldId id="1144" r:id="rId25"/>
    <p:sldId id="1121" r:id="rId26"/>
    <p:sldId id="1122" r:id="rId27"/>
    <p:sldId id="1140" r:id="rId28"/>
    <p:sldId id="1142" r:id="rId29"/>
    <p:sldId id="1141" r:id="rId30"/>
    <p:sldId id="1147" r:id="rId31"/>
    <p:sldId id="1148" r:id="rId32"/>
    <p:sldId id="1149" r:id="rId33"/>
    <p:sldId id="1150" r:id="rId34"/>
    <p:sldId id="1154" r:id="rId35"/>
    <p:sldId id="1155" r:id="rId36"/>
    <p:sldId id="1156" r:id="rId37"/>
    <p:sldId id="1157" r:id="rId38"/>
    <p:sldId id="1151" r:id="rId39"/>
    <p:sldId id="1152" r:id="rId40"/>
    <p:sldId id="1153" r:id="rId41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FFFFFF"/>
    <a:srgbClr val="FF9999"/>
    <a:srgbClr val="003399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83" autoAdjust="0"/>
  </p:normalViewPr>
  <p:slideViewPr>
    <p:cSldViewPr>
      <p:cViewPr varScale="1">
        <p:scale>
          <a:sx n="100" d="100"/>
          <a:sy n="100" d="100"/>
        </p:scale>
        <p:origin x="86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7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84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560" y="0"/>
            <a:ext cx="303784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1265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560" y="8831265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fld id="{8F640535-6E4A-473E-99AE-93996BBAEAA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987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84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0" y="0"/>
            <a:ext cx="303784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721" y="4416427"/>
            <a:ext cx="514096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31265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0" y="8831265"/>
            <a:ext cx="303784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fld id="{8C4F6117-02DF-4CEA-A392-E20EABBE302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6666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96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45978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459781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59782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59783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739EA57-FE6A-4E14-B8E1-5051AECB1DAE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459784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459785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6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7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8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9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0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1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2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3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4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5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6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7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8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9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0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1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2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3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4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5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6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7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8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9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0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1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2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3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4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5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459816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770330-D1F6-4B48-8D1D-300B7E5C4A8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953E92-0A42-40C1-813A-46EBB1882D9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719263"/>
            <a:ext cx="8229600" cy="44116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FDA83D99-D72D-4853-8189-73D6A17EF5A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7CCC9D-7B99-4DAA-9FA2-FB1B7387398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008FE9-D741-4F28-8B8E-4CB4826D876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6DB2CD-A47E-40B1-82FC-EEEAC9D3993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096C75-8EE4-4507-8867-1603F58FE4C1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1FF0A6-0560-475D-B263-FA7A0FFB851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878F40-1A8B-417B-BF52-38888B3F841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7A400-2207-4A18-B07D-E6870E5380D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5F4F60-1BAB-4B66-BEEF-40C948A85E7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5875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5875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endParaRPr lang="en-US" altLang="en-US" dirty="0"/>
          </a:p>
        </p:txBody>
      </p:sp>
      <p:sp>
        <p:nvSpPr>
          <p:cNvPr id="45875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endParaRPr lang="en-US" altLang="en-US" dirty="0"/>
          </a:p>
        </p:txBody>
      </p:sp>
      <p:sp>
        <p:nvSpPr>
          <p:cNvPr id="45875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452CDFEB-5974-451B-A2DE-23769C6C5C23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458760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458761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2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3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4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5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6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7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8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9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0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1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2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3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4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5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6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7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8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9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0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1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2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3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4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5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6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7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8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9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90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91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ransition>
    <p:pull dir="lu"/>
  </p:transition>
  <p:txStyles>
    <p:titleStyle>
      <a:lvl1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cs.ryerson.ca/~aharley/vis/conv/flat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57200" y="2057400"/>
            <a:ext cx="7772400" cy="1470025"/>
          </a:xfrm>
        </p:spPr>
        <p:txBody>
          <a:bodyPr>
            <a:noAutofit/>
          </a:bodyPr>
          <a:lstStyle/>
          <a:p>
            <a:pPr algn="ctr"/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Text Analytics</a:t>
            </a:r>
            <a:br>
              <a:rPr lang="en-US" sz="2800" dirty="0"/>
            </a:br>
            <a:br>
              <a:rPr lang="en-US" sz="2800" dirty="0"/>
            </a:br>
            <a:r>
              <a:rPr lang="en-US" sz="1800" dirty="0"/>
              <a:t>Image Analytics </a:t>
            </a:r>
            <a:br>
              <a:rPr lang="en-US" sz="1800" dirty="0"/>
            </a:br>
            <a:r>
              <a:rPr lang="en-US" sz="1800" dirty="0"/>
              <a:t>Clustering &amp; Topic Modeling 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MSBA, </a:t>
            </a:r>
            <a:r>
              <a:rPr lang="en-US" sz="1800"/>
              <a:t>Fall 2019 11/11, 11/12</a:t>
            </a:r>
            <a:br>
              <a:rPr lang="en-US" sz="2400" dirty="0"/>
            </a:br>
            <a:br>
              <a:rPr lang="en-US" sz="2400" dirty="0"/>
            </a:br>
            <a:endParaRPr lang="en-US" sz="2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62000" y="2971800"/>
            <a:ext cx="7010400" cy="2743200"/>
          </a:xfrm>
        </p:spPr>
        <p:txBody>
          <a:bodyPr/>
          <a:lstStyle/>
          <a:p>
            <a:pPr algn="l"/>
            <a:r>
              <a:rPr lang="en-US" sz="2000" dirty="0">
                <a:latin typeface="Calibri" panose="020F0502020204030204" pitchFamily="34" charset="0"/>
              </a:rPr>
              <a:t>Dr. Anitesh Barua</a:t>
            </a:r>
          </a:p>
          <a:p>
            <a:pPr algn="l"/>
            <a:r>
              <a:rPr lang="en-US" sz="1600" dirty="0">
                <a:latin typeface="Calibri" panose="020F0502020204030204" pitchFamily="34" charset="0"/>
              </a:rPr>
              <a:t>David Bruton Jr. Centennial Chair Professor of Business</a:t>
            </a:r>
          </a:p>
          <a:p>
            <a:pPr algn="l"/>
            <a:r>
              <a:rPr lang="en-US" sz="1600" dirty="0">
                <a:latin typeface="Calibri" panose="020F0502020204030204" pitchFamily="34" charset="0"/>
              </a:rPr>
              <a:t>Distinguished Fellow, INFORMS Information Systems Society</a:t>
            </a:r>
          </a:p>
          <a:p>
            <a:pPr algn="l"/>
            <a:r>
              <a:rPr lang="en-US" sz="1600" dirty="0">
                <a:latin typeface="Calibri" panose="020F0502020204030204" pitchFamily="34" charset="0"/>
              </a:rPr>
              <a:t>Stevens Piper Foundation Professor</a:t>
            </a:r>
          </a:p>
          <a:p>
            <a:pPr algn="l"/>
            <a:r>
              <a:rPr lang="en-US" sz="1600" dirty="0">
                <a:latin typeface="Calibri" panose="020F0502020204030204" pitchFamily="34" charset="0"/>
              </a:rPr>
              <a:t>University of Texas Distinguished Teaching Professor</a:t>
            </a:r>
          </a:p>
          <a:p>
            <a:pPr algn="l"/>
            <a:r>
              <a:rPr lang="en-US" sz="1600" dirty="0">
                <a:latin typeface="Calibri" panose="020F0502020204030204" pitchFamily="34" charset="0"/>
              </a:rPr>
              <a:t>Associate Director, Center for Research in e-Commerce</a:t>
            </a:r>
          </a:p>
          <a:p>
            <a:pPr algn="l"/>
            <a:r>
              <a:rPr lang="en-US" sz="1600" dirty="0">
                <a:latin typeface="Calibri" panose="020F0502020204030204" pitchFamily="34" charset="0"/>
              </a:rPr>
              <a:t>McCombs School of Business, University of Texas at Austin</a:t>
            </a:r>
          </a:p>
          <a:p>
            <a:pPr algn="l"/>
            <a:r>
              <a:rPr lang="en-US" sz="1800" b="1" dirty="0">
                <a:latin typeface="Calibri" panose="020F0502020204030204" pitchFamily="34" charset="0"/>
              </a:rPr>
              <a:t>Email: aniteshb@gmail.com</a:t>
            </a:r>
            <a:endParaRPr lang="en-US" sz="24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527960"/>
      </p:ext>
    </p:extLst>
  </p:cSld>
  <p:clrMapOvr>
    <a:masterClrMapping/>
  </p:clrMapOvr>
  <p:transition>
    <p:pull dir="l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a Traditional NN Recognize the Number?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595" y="5715000"/>
            <a:ext cx="9327795" cy="819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892910"/>
            <a:ext cx="3514811" cy="3364890"/>
          </a:xfrm>
          <a:prstGeom prst="rect">
            <a:avLst/>
          </a:prstGeom>
        </p:spPr>
      </p:pic>
      <p:sp>
        <p:nvSpPr>
          <p:cNvPr id="6" name="Bent Arrow 5"/>
          <p:cNvSpPr/>
          <p:nvPr/>
        </p:nvSpPr>
        <p:spPr>
          <a:xfrm rot="5400000">
            <a:off x="3733800" y="4038600"/>
            <a:ext cx="2133600" cy="1219200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29200" y="2286000"/>
            <a:ext cx="34165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“Flatten” the pixel data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56205" y="2891135"/>
            <a:ext cx="2872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Each pixel an input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56205" y="3424535"/>
            <a:ext cx="4240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Problems with this approach?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7994" y="648866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D. Gupta, 2017</a:t>
            </a:r>
          </a:p>
        </p:txBody>
      </p:sp>
    </p:spTree>
    <p:extLst>
      <p:ext uri="{BB962C8B-B14F-4D97-AF65-F5344CB8AC3E}">
        <p14:creationId xmlns:p14="http://schemas.microsoft.com/office/powerpoint/2010/main" val="1825789456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238"/>
            <a:ext cx="8001000" cy="1295400"/>
          </a:xfrm>
        </p:spPr>
        <p:txBody>
          <a:bodyPr/>
          <a:lstStyle/>
          <a:p>
            <a:r>
              <a:rPr lang="en-US" dirty="0"/>
              <a:t>Extracting Features of the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76400"/>
            <a:ext cx="8468784" cy="32607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33800" y="1676400"/>
            <a:ext cx="14478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81600" y="1828800"/>
            <a:ext cx="37338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01794" y="617220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D. Gupta, 2017</a:t>
            </a:r>
          </a:p>
        </p:txBody>
      </p:sp>
    </p:spTree>
    <p:extLst>
      <p:ext uri="{BB962C8B-B14F-4D97-AF65-F5344CB8AC3E}">
        <p14:creationId xmlns:p14="http://schemas.microsoft.com/office/powerpoint/2010/main" val="1065970832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7543800" cy="1295400"/>
          </a:xfrm>
        </p:spPr>
        <p:txBody>
          <a:bodyPr/>
          <a:lstStyle/>
          <a:p>
            <a:r>
              <a:rPr lang="en-US" dirty="0"/>
              <a:t>Retaining Spatial Information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1" y="2209800"/>
            <a:ext cx="9091329" cy="35204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2438400"/>
            <a:ext cx="15240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28800" y="2438400"/>
            <a:ext cx="15240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1066800"/>
            <a:ext cx="68968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Need to send a 2D (or 3D) arrangement of pixel values to the NN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Take 2 or more pixel values at a time, and suitable weights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59190" y="5862935"/>
            <a:ext cx="5047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What changes do you see on the right?</a:t>
            </a:r>
          </a:p>
        </p:txBody>
      </p:sp>
      <p:sp>
        <p:nvSpPr>
          <p:cNvPr id="9" name="Rectangle 8"/>
          <p:cNvSpPr/>
          <p:nvPr/>
        </p:nvSpPr>
        <p:spPr>
          <a:xfrm>
            <a:off x="4114800" y="2209800"/>
            <a:ext cx="16764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791200" y="2362200"/>
            <a:ext cx="31242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04800" y="2286000"/>
            <a:ext cx="3962400" cy="3429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01794" y="641246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D. Gupta, 2017</a:t>
            </a:r>
          </a:p>
        </p:txBody>
      </p:sp>
    </p:spTree>
    <p:extLst>
      <p:ext uri="{BB962C8B-B14F-4D97-AF65-F5344CB8AC3E}">
        <p14:creationId xmlns:p14="http://schemas.microsoft.com/office/powerpoint/2010/main" val="3879383237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8" grpId="0"/>
      <p:bldP spid="9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Possible Solution to the Edge Visibility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752600"/>
            <a:ext cx="4648200" cy="48621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2819400"/>
            <a:ext cx="34392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Use greater weight on the right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E.g., .1, 5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Combine the two processed 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images later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1794" y="648866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D. Gupta, 2017</a:t>
            </a:r>
          </a:p>
        </p:txBody>
      </p:sp>
    </p:spTree>
    <p:extLst>
      <p:ext uri="{BB962C8B-B14F-4D97-AF65-F5344CB8AC3E}">
        <p14:creationId xmlns:p14="http://schemas.microsoft.com/office/powerpoint/2010/main" val="101641103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Size Matters ….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1" y="2819400"/>
            <a:ext cx="9055139" cy="27964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00200" y="1828800"/>
            <a:ext cx="44886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Padding with 0’s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How does that address the issues?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77994" y="641246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D. Gupta, 2017</a:t>
            </a:r>
          </a:p>
        </p:txBody>
      </p:sp>
    </p:spTree>
    <p:extLst>
      <p:ext uri="{BB962C8B-B14F-4D97-AF65-F5344CB8AC3E}">
        <p14:creationId xmlns:p14="http://schemas.microsoft.com/office/powerpoint/2010/main" val="2908835672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727010" cy="1295400"/>
          </a:xfrm>
        </p:spPr>
        <p:txBody>
          <a:bodyPr/>
          <a:lstStyle/>
          <a:p>
            <a:r>
              <a:rPr lang="en-US" sz="3600" dirty="0"/>
              <a:t>Preserving the Spatial Arrangement</a:t>
            </a:r>
            <a:br>
              <a:rPr lang="en-US" sz="3600" dirty="0"/>
            </a:br>
            <a:r>
              <a:rPr lang="en-US" sz="3600" dirty="0"/>
              <a:t>of Pixels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0" y="2057400"/>
            <a:ext cx="9031810" cy="3276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70302" y="1581090"/>
            <a:ext cx="2907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Weight matrix, aka “filter”</a:t>
            </a:r>
          </a:p>
        </p:txBody>
      </p:sp>
      <p:cxnSp>
        <p:nvCxnSpPr>
          <p:cNvPr id="6" name="Straight Arrow Connector 5"/>
          <p:cNvCxnSpPr>
            <a:stCxn id="3" idx="0"/>
          </p:cNvCxnSpPr>
          <p:nvPr/>
        </p:nvCxnSpPr>
        <p:spPr>
          <a:xfrm>
            <a:off x="4551895" y="2057400"/>
            <a:ext cx="324905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877994" y="641246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D. Gupta, 2017</a:t>
            </a:r>
          </a:p>
        </p:txBody>
      </p:sp>
    </p:spTree>
    <p:extLst>
      <p:ext uri="{BB962C8B-B14F-4D97-AF65-F5344CB8AC3E}">
        <p14:creationId xmlns:p14="http://schemas.microsoft.com/office/powerpoint/2010/main" val="1328911945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7543800" cy="1295400"/>
          </a:xfrm>
        </p:spPr>
        <p:txBody>
          <a:bodyPr/>
          <a:lstStyle/>
          <a:p>
            <a:r>
              <a:rPr lang="en-US" dirty="0"/>
              <a:t>Weight (or Filter) “Stride”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2" y="3057100"/>
            <a:ext cx="8906378" cy="2886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8829" y="1371600"/>
            <a:ext cx="72311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Values of weight matrix chosen through learning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But what is stride?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Why is it important? 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7400" y="6211669"/>
            <a:ext cx="548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https://ujjwalkarn.me/2016/08/11/intuitive-explanation-convnets/</a:t>
            </a:r>
          </a:p>
        </p:txBody>
      </p:sp>
    </p:spTree>
    <p:extLst>
      <p:ext uri="{BB962C8B-B14F-4D97-AF65-F5344CB8AC3E}">
        <p14:creationId xmlns:p14="http://schemas.microsoft.com/office/powerpoint/2010/main" val="1029354875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238"/>
            <a:ext cx="8001000" cy="1295400"/>
          </a:xfrm>
        </p:spPr>
        <p:txBody>
          <a:bodyPr/>
          <a:lstStyle/>
          <a:p>
            <a:r>
              <a:rPr lang="en-US" dirty="0"/>
              <a:t>Stride &amp; Processed Image Size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7318346" cy="21810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95400" y="4343400"/>
            <a:ext cx="57001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What is the stride in the above convolution?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What can be the issue with larger strides?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What would be a solution?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7400" y="6211669"/>
            <a:ext cx="548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https://ujjwalkarn.me/2016/08/11/intuitive-explanation-convnets/</a:t>
            </a:r>
          </a:p>
        </p:txBody>
      </p:sp>
    </p:spTree>
    <p:extLst>
      <p:ext uri="{BB962C8B-B14F-4D97-AF65-F5344CB8AC3E}">
        <p14:creationId xmlns:p14="http://schemas.microsoft.com/office/powerpoint/2010/main" val="3694577297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609600"/>
            <a:ext cx="7543800" cy="1295400"/>
          </a:xfrm>
        </p:spPr>
        <p:txBody>
          <a:bodyPr/>
          <a:lstStyle/>
          <a:p>
            <a:r>
              <a:rPr lang="en-US" dirty="0"/>
              <a:t>Summary of the Conv.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685800"/>
            <a:ext cx="9228157" cy="347875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609600" y="4221162"/>
            <a:ext cx="228600" cy="533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7200" y="467836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Channels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324600" y="3763962"/>
            <a:ext cx="228600" cy="533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72200" y="422116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Depth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045" y="4926556"/>
            <a:ext cx="7000755" cy="15445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5486400"/>
            <a:ext cx="21595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filters may </a:t>
            </a:r>
          </a:p>
          <a:p>
            <a:r>
              <a:rPr lang="en-US" dirty="0"/>
              <a:t>perform different </a:t>
            </a:r>
          </a:p>
          <a:p>
            <a:r>
              <a:rPr lang="en-US" dirty="0"/>
              <a:t>functions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20000" y="1447800"/>
            <a:ext cx="1334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aka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feature map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9600" y="6564868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https://ujjwalkarn.me/2016/08/11/intuitive-explanation-convnets/</a:t>
            </a:r>
          </a:p>
        </p:txBody>
      </p:sp>
    </p:spTree>
    <p:extLst>
      <p:ext uri="{BB962C8B-B14F-4D97-AF65-F5344CB8AC3E}">
        <p14:creationId xmlns:p14="http://schemas.microsoft.com/office/powerpoint/2010/main" val="1586290961"/>
      </p:ext>
    </p:extLst>
  </p:cSld>
  <p:clrMapOvr>
    <a:masterClrMapping/>
  </p:clrMapOvr>
  <p:transition>
    <p:pull dir="l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7543800" cy="1295400"/>
          </a:xfrm>
        </p:spPr>
        <p:txBody>
          <a:bodyPr/>
          <a:lstStyle/>
          <a:p>
            <a:r>
              <a:rPr lang="en-US" dirty="0"/>
              <a:t>Bringing Non-linearity (ReLU)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1219200"/>
            <a:ext cx="418633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Rectified Linear Unit (ReLU)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Why bother for images?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09800"/>
            <a:ext cx="8188483" cy="30814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57400" y="6211669"/>
            <a:ext cx="548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https://ujjwalkarn.me/2016/08/11/intuitive-explanation-convnets/</a:t>
            </a:r>
          </a:p>
        </p:txBody>
      </p:sp>
    </p:spTree>
    <p:extLst>
      <p:ext uri="{BB962C8B-B14F-4D97-AF65-F5344CB8AC3E}">
        <p14:creationId xmlns:p14="http://schemas.microsoft.com/office/powerpoint/2010/main" val="948949364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Analytics: Why Bother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Images (and videos) contribute much more to big data than text (or numbers)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&gt; 3B images posted per day on social media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&gt; 80% have no text attached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Medical images in healthcare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Can provide additional insights </a:t>
            </a:r>
          </a:p>
        </p:txBody>
      </p:sp>
    </p:spTree>
    <p:extLst>
      <p:ext uri="{BB962C8B-B14F-4D97-AF65-F5344CB8AC3E}">
        <p14:creationId xmlns:p14="http://schemas.microsoft.com/office/powerpoint/2010/main" val="1565730564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685800"/>
            <a:ext cx="7543800" cy="1295400"/>
          </a:xfrm>
        </p:spPr>
        <p:txBody>
          <a:bodyPr/>
          <a:lstStyle/>
          <a:p>
            <a:r>
              <a:rPr lang="en-US" dirty="0"/>
              <a:t>Pooling (Downsampling)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627344"/>
            <a:ext cx="5334000" cy="39700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201123"/>
            <a:ext cx="5181600" cy="26294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0" y="3697069"/>
            <a:ext cx="3124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https://ujjwalkarn.me/2016/08/11/intuitive-explanation-convnets/</a:t>
            </a:r>
          </a:p>
        </p:txBody>
      </p:sp>
    </p:spTree>
    <p:extLst>
      <p:ext uri="{BB962C8B-B14F-4D97-AF65-F5344CB8AC3E}">
        <p14:creationId xmlns:p14="http://schemas.microsoft.com/office/powerpoint/2010/main" val="2770005796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8001000" cy="1295400"/>
          </a:xfrm>
        </p:spPr>
        <p:txBody>
          <a:bodyPr/>
          <a:lstStyle/>
          <a:p>
            <a:r>
              <a:rPr lang="en-US" sz="3600" dirty="0"/>
              <a:t>The Big Picture of a ConvNet (CNN)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" y="1676400"/>
            <a:ext cx="9290664" cy="23543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71600" y="4355068"/>
            <a:ext cx="61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Check out </a:t>
            </a:r>
            <a:r>
              <a:rPr lang="en-US" dirty="0">
                <a:hlinkClick r:id="rId3"/>
              </a:rPr>
              <a:t>http://scs.ryerson.ca/~aharley/vis/conv/flat.html</a:t>
            </a:r>
            <a:r>
              <a:rPr lang="en-US" dirty="0"/>
              <a:t> for a demo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7400" y="6211669"/>
            <a:ext cx="548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https://ujjwalkarn.me/2016/08/11/intuitive-explanation-convnets/</a:t>
            </a:r>
          </a:p>
        </p:txBody>
      </p:sp>
    </p:spTree>
    <p:extLst>
      <p:ext uri="{BB962C8B-B14F-4D97-AF65-F5344CB8AC3E}">
        <p14:creationId xmlns:p14="http://schemas.microsoft.com/office/powerpoint/2010/main" val="4109110496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</a:rPr>
              <a:t>Useful in reducing a large number of diverse documents into groups, topics and themes. </a:t>
            </a:r>
          </a:p>
          <a:p>
            <a:r>
              <a:rPr lang="en-US" sz="2400" dirty="0">
                <a:latin typeface="Calibri" panose="020F0502020204030204" pitchFamily="34" charset="0"/>
              </a:rPr>
              <a:t>Often uses cluster centroid to assess intra- and inter-cluster similarity</a:t>
            </a:r>
          </a:p>
          <a:p>
            <a:r>
              <a:rPr lang="en-US" sz="2400" dirty="0">
                <a:latin typeface="Calibri" panose="020F0502020204030204" pitchFamily="34" charset="0"/>
              </a:rPr>
              <a:t>Euclidean distance or cosine similarity commonly deployed</a:t>
            </a:r>
          </a:p>
          <a:p>
            <a:r>
              <a:rPr lang="en-US" sz="2400" dirty="0">
                <a:latin typeface="Calibri" panose="020F0502020204030204" pitchFamily="34" charset="0"/>
              </a:rPr>
              <a:t>Unsupervised method</a:t>
            </a:r>
          </a:p>
        </p:txBody>
      </p:sp>
    </p:spTree>
    <p:extLst>
      <p:ext uri="{BB962C8B-B14F-4D97-AF65-F5344CB8AC3E}">
        <p14:creationId xmlns:p14="http://schemas.microsoft.com/office/powerpoint/2010/main" val="3101109888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An Example: Clustering Top 100 Movies Based on Synopses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Tokenize and stem/lemmatize each synopsis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Transform corpus into vector space using 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tf-idf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Calculating Euclidean distance or cosine similarity between each document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Cluster using k-means clustering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Use MDS and visualize with distance or similarity (not a part of clustering)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35502" y="6400800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http://brandonrose.org/clustering</a:t>
            </a:r>
          </a:p>
        </p:txBody>
      </p:sp>
    </p:spTree>
    <p:extLst>
      <p:ext uri="{BB962C8B-B14F-4D97-AF65-F5344CB8AC3E}">
        <p14:creationId xmlns:p14="http://schemas.microsoft.com/office/powerpoint/2010/main" val="3628733976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0"/>
            <a:ext cx="8153400" cy="1295400"/>
          </a:xfrm>
        </p:spPr>
        <p:txBody>
          <a:bodyPr/>
          <a:lstStyle/>
          <a:p>
            <a:r>
              <a:rPr lang="en-US" sz="3200" dirty="0"/>
              <a:t>Clustering &amp; MDS of </a:t>
            </a:r>
            <a:br>
              <a:rPr lang="en-US" sz="3200" dirty="0"/>
            </a:br>
            <a:r>
              <a:rPr lang="en-US" sz="3200" dirty="0"/>
              <a:t>IMDb Top 100 Movies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52182"/>
            <a:ext cx="8295873" cy="42914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1200" y="6400800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http://harrywang.github.io/document_clustering/</a:t>
            </a:r>
          </a:p>
        </p:txBody>
      </p:sp>
    </p:spTree>
    <p:extLst>
      <p:ext uri="{BB962C8B-B14F-4D97-AF65-F5344CB8AC3E}">
        <p14:creationId xmlns:p14="http://schemas.microsoft.com/office/powerpoint/2010/main" val="3769072406"/>
      </p:ext>
    </p:extLst>
  </p:cSld>
  <p:clrMapOvr>
    <a:masterClrMapping/>
  </p:clrMapOvr>
  <p:transition>
    <p:pull dir="l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152400"/>
            <a:ext cx="7543800" cy="1295400"/>
          </a:xfrm>
        </p:spPr>
        <p:txBody>
          <a:bodyPr/>
          <a:lstStyle/>
          <a:p>
            <a:r>
              <a:rPr lang="en-US" sz="3200" dirty="0"/>
              <a:t>External Evaluation of Clusters (for Classification)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27138"/>
            <a:ext cx="8229600" cy="4411662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</a:rPr>
              <a:t>Relevant when class information is available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040" y="1657052"/>
            <a:ext cx="9109160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Calibri" panose="020F0502020204030204" pitchFamily="34" charset="0"/>
              </a:rPr>
              <a:t>n = </a:t>
            </a:r>
            <a:r>
              <a:rPr lang="en-US" sz="2400" dirty="0">
                <a:latin typeface="Calibri" panose="020F0502020204030204" pitchFamily="34" charset="0"/>
              </a:rPr>
              <a:t>number of documents</a:t>
            </a:r>
          </a:p>
          <a:p>
            <a:r>
              <a:rPr lang="en-US" sz="2400" i="1" dirty="0">
                <a:latin typeface="Calibri" panose="020F0502020204030204" pitchFamily="34" charset="0"/>
              </a:rPr>
              <a:t>q = </a:t>
            </a:r>
            <a:r>
              <a:rPr lang="en-US" sz="2400" dirty="0">
                <a:latin typeface="Calibri" panose="020F0502020204030204" pitchFamily="34" charset="0"/>
              </a:rPr>
              <a:t>number of classes in data (e.g., negative, neutral, positive)</a:t>
            </a:r>
          </a:p>
          <a:p>
            <a:r>
              <a:rPr lang="en-US" sz="2400" i="1" dirty="0">
                <a:latin typeface="Calibri" panose="020F0502020204030204" pitchFamily="34" charset="0"/>
              </a:rPr>
              <a:t>n</a:t>
            </a:r>
            <a:r>
              <a:rPr lang="en-US" sz="2400" i="1" baseline="30000" dirty="0">
                <a:latin typeface="Calibri" panose="020F0502020204030204" pitchFamily="34" charset="0"/>
              </a:rPr>
              <a:t>i</a:t>
            </a:r>
            <a:r>
              <a:rPr lang="en-US" sz="2400" i="1" baseline="-25000" dirty="0">
                <a:latin typeface="Calibri" panose="020F0502020204030204" pitchFamily="34" charset="0"/>
              </a:rPr>
              <a:t>r </a:t>
            </a:r>
            <a:r>
              <a:rPr lang="en-US" sz="2400" dirty="0">
                <a:latin typeface="Calibri" panose="020F0502020204030204" pitchFamily="34" charset="0"/>
              </a:rPr>
              <a:t>is the number of documents of the </a:t>
            </a:r>
            <a:r>
              <a:rPr lang="en-US" sz="2400" i="1" baseline="30000" dirty="0">
                <a:latin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</a:rPr>
              <a:t>th</a:t>
            </a:r>
            <a:r>
              <a:rPr lang="en-US" sz="2400" i="1" dirty="0">
                <a:latin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</a:rPr>
              <a:t>class assigned to </a:t>
            </a:r>
            <a:r>
              <a:rPr lang="en-US" sz="2400" i="1" baseline="30000" dirty="0">
                <a:latin typeface="Calibri" panose="020F0502020204030204" pitchFamily="34" charset="0"/>
              </a:rPr>
              <a:t>r</a:t>
            </a:r>
            <a:r>
              <a:rPr lang="en-US" sz="2400" dirty="0">
                <a:latin typeface="Calibri" panose="020F0502020204030204" pitchFamily="34" charset="0"/>
              </a:rPr>
              <a:t>th cluster </a:t>
            </a:r>
            <a:r>
              <a:rPr lang="en-US" sz="2400" i="1" dirty="0">
                <a:latin typeface="Calibri" panose="020F0502020204030204" pitchFamily="34" charset="0"/>
              </a:rPr>
              <a:t>S</a:t>
            </a:r>
            <a:r>
              <a:rPr lang="en-US" sz="2400" i="1" baseline="-25000" dirty="0">
                <a:latin typeface="Calibri" panose="020F0502020204030204" pitchFamily="34" charset="0"/>
              </a:rPr>
              <a:t>r </a:t>
            </a:r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i="1" dirty="0">
                <a:latin typeface="Calibri" panose="020F0502020204030204" pitchFamily="34" charset="0"/>
              </a:rPr>
              <a:t>n</a:t>
            </a:r>
            <a:r>
              <a:rPr lang="en-US" sz="2400" i="1" baseline="-25000" dirty="0">
                <a:latin typeface="Calibri" panose="020F0502020204030204" pitchFamily="34" charset="0"/>
              </a:rPr>
              <a:t>r </a:t>
            </a:r>
            <a:r>
              <a:rPr lang="en-US" sz="2400" dirty="0">
                <a:latin typeface="Calibri" panose="020F0502020204030204" pitchFamily="34" charset="0"/>
              </a:rPr>
              <a:t>is the # documents in cluster </a:t>
            </a:r>
            <a:r>
              <a:rPr lang="en-US" sz="2400" i="1" dirty="0" err="1">
                <a:latin typeface="Calibri" panose="020F0502020204030204" pitchFamily="34" charset="0"/>
              </a:rPr>
              <a:t>S</a:t>
            </a:r>
            <a:r>
              <a:rPr lang="en-US" sz="2400" i="1" baseline="-25000" dirty="0" err="1">
                <a:latin typeface="Calibri" panose="020F0502020204030204" pitchFamily="34" charset="0"/>
              </a:rPr>
              <a:t>r</a:t>
            </a:r>
            <a:r>
              <a:rPr lang="en-US" sz="2400" i="1" baseline="-25000" dirty="0">
                <a:latin typeface="Calibri" panose="020F0502020204030204" pitchFamily="34" charset="0"/>
              </a:rPr>
              <a:t> </a:t>
            </a:r>
          </a:p>
          <a:p>
            <a:r>
              <a:rPr lang="en-US" sz="3600" i="1" baseline="-25000" dirty="0">
                <a:latin typeface="Calibri" panose="020F0502020204030204" pitchFamily="34" charset="0"/>
              </a:rPr>
              <a:t>k </a:t>
            </a:r>
            <a:r>
              <a:rPr lang="en-US" sz="3600" baseline="-25000" dirty="0">
                <a:latin typeface="Calibri" panose="020F0502020204030204" pitchFamily="34" charset="0"/>
              </a:rPr>
              <a:t>clusters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0" y="3638490"/>
            <a:ext cx="3746500" cy="87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0341" y="3867090"/>
            <a:ext cx="1699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Entropy of </a:t>
            </a:r>
            <a:r>
              <a:rPr lang="en-US" sz="2000" i="1" dirty="0">
                <a:latin typeface="Calibri" panose="020F0502020204030204" pitchFamily="34" charset="0"/>
              </a:rPr>
              <a:t>S</a:t>
            </a:r>
            <a:r>
              <a:rPr lang="en-US" sz="2000" i="1" baseline="-25000" dirty="0">
                <a:latin typeface="Calibri" panose="020F0502020204030204" pitchFamily="34" charset="0"/>
              </a:rPr>
              <a:t>r </a:t>
            </a:r>
            <a:r>
              <a:rPr lang="en-US" sz="2000" dirty="0">
                <a:latin typeface="Calibri" panose="020F0502020204030204" pitchFamily="34" charset="0"/>
              </a:rPr>
              <a:t>is</a:t>
            </a:r>
            <a:endParaRPr lang="en-US" sz="2000" i="1" baseline="-25000" dirty="0">
              <a:latin typeface="Calibri" panose="020F0502020204030204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629091"/>
            <a:ext cx="273963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81000" y="4793158"/>
            <a:ext cx="2561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Entropy of clustering is</a:t>
            </a:r>
            <a:endParaRPr lang="en-US" sz="2000" i="1" baseline="-25000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5848290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Observations?</a:t>
            </a:r>
          </a:p>
        </p:txBody>
      </p:sp>
    </p:spTree>
    <p:extLst>
      <p:ext uri="{BB962C8B-B14F-4D97-AF65-F5344CB8AC3E}">
        <p14:creationId xmlns:p14="http://schemas.microsoft.com/office/powerpoint/2010/main" val="1604026289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 Alternative to Entropy</a:t>
            </a:r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9400" y="3408680"/>
            <a:ext cx="2590800" cy="78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514600"/>
            <a:ext cx="2514600" cy="62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2630269"/>
            <a:ext cx="224850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Purity of a cluster </a:t>
            </a:r>
            <a:r>
              <a:rPr lang="en-US" sz="2000" i="1" dirty="0">
                <a:latin typeface="Calibri" panose="020F0502020204030204" pitchFamily="34" charset="0"/>
              </a:rPr>
              <a:t>S</a:t>
            </a:r>
            <a:r>
              <a:rPr lang="en-US" sz="2000" i="1" baseline="-25000" dirty="0">
                <a:latin typeface="Calibri" panose="020F0502020204030204" pitchFamily="34" charset="0"/>
              </a:rPr>
              <a:t>r</a:t>
            </a:r>
          </a:p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3581400"/>
            <a:ext cx="233025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Purity of a clustering</a:t>
            </a:r>
            <a:endParaRPr lang="en-US" sz="2000" i="1" baseline="-25000" dirty="0">
              <a:latin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1916668"/>
            <a:ext cx="7035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Cluster purity: What % of a cluster belongs to the dominant class?</a:t>
            </a:r>
          </a:p>
        </p:txBody>
      </p:sp>
    </p:spTree>
    <p:extLst>
      <p:ext uri="{BB962C8B-B14F-4D97-AF65-F5344CB8AC3E}">
        <p14:creationId xmlns:p14="http://schemas.microsoft.com/office/powerpoint/2010/main" val="1862182882"/>
      </p:ext>
    </p:extLst>
  </p:cSld>
  <p:clrMapOvr>
    <a:masterClrMapping/>
  </p:clrMapOvr>
  <p:transition>
    <p:pull dir="l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Measure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Consider searching for documents of a particular class. Clustering yields the results. 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TP: Assigns two _________ docs to ______ cluster(s)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TN: Assigns two _______ docs to _______ cluster(s)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FP: Assigns two ______ docs to ______ cluster(s)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FN: Assigns two ______ docs to ______ cluster(s)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Rand Index (RI) = (TP + TN) / (TP + FP + TN + FN)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324600"/>
            <a:ext cx="909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https://nlp.stanford.edu/IR-book/html/htmledition/evaluation-of-clustering-1.html</a:t>
            </a:r>
          </a:p>
        </p:txBody>
      </p:sp>
    </p:spTree>
    <p:extLst>
      <p:ext uri="{BB962C8B-B14F-4D97-AF65-F5344CB8AC3E}">
        <p14:creationId xmlns:p14="http://schemas.microsoft.com/office/powerpoint/2010/main" val="2834026423"/>
      </p:ext>
    </p:extLst>
  </p:cSld>
  <p:clrMapOvr>
    <a:masterClrMapping/>
  </p:clrMapOvr>
  <p:transition>
    <p:pull dir="l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77200" cy="990600"/>
          </a:xfrm>
        </p:spPr>
        <p:txBody>
          <a:bodyPr/>
          <a:lstStyle/>
          <a:p>
            <a:pPr eaLnBrk="1" hangingPunct="1"/>
            <a:r>
              <a:rPr lang="en-US" altLang="en-US" dirty="0"/>
              <a:t>Rand Index (RI) Calculation</a:t>
            </a:r>
          </a:p>
        </p:txBody>
      </p:sp>
      <p:graphicFrame>
        <p:nvGraphicFramePr>
          <p:cNvPr id="864259" name="Group 3"/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1219200"/>
          <a:ext cx="7772400" cy="4876800"/>
        </p:xfrm>
        <a:graphic>
          <a:graphicData uri="http://schemas.openxmlformats.org/drawingml/2006/table">
            <a:tbl>
              <a:tblPr/>
              <a:tblGrid>
                <a:gridCol w="259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25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3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Number of document pairs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3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Assigned to same cluster 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3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Assigned to different clusters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5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Same class in ground truth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4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A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TP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FN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5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3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Different classes in ground truth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4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FP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A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TN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5557" name="TextBox 4"/>
          <p:cNvSpPr txBox="1">
            <a:spLocks noChangeArrowheads="1"/>
          </p:cNvSpPr>
          <p:nvPr/>
        </p:nvSpPr>
        <p:spPr bwMode="auto">
          <a:xfrm>
            <a:off x="7620000" y="0"/>
            <a:ext cx="1101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BFCFF"/>
                </a:solidFill>
              </a:rPr>
              <a:t>Sec. 16.3</a:t>
            </a:r>
          </a:p>
        </p:txBody>
      </p:sp>
    </p:spTree>
    <p:extLst>
      <p:ext uri="{BB962C8B-B14F-4D97-AF65-F5344CB8AC3E}">
        <p14:creationId xmlns:p14="http://schemas.microsoft.com/office/powerpoint/2010/main" val="919762889"/>
      </p:ext>
    </p:extLst>
  </p:cSld>
  <p:clrMapOvr>
    <a:masterClrMapping/>
  </p:clrMapOvr>
  <p:transition>
    <p:pull dir="l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7543800" cy="1295400"/>
          </a:xfrm>
        </p:spPr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0"/>
            <a:ext cx="8229600" cy="4411662"/>
          </a:xfrm>
        </p:spPr>
        <p:txBody>
          <a:bodyPr/>
          <a:lstStyle/>
          <a:p>
            <a:r>
              <a:rPr lang="en-US" dirty="0"/>
              <a:t>TP = ?</a:t>
            </a:r>
          </a:p>
          <a:p>
            <a:r>
              <a:rPr lang="en-US" dirty="0"/>
              <a:t>FP = ?</a:t>
            </a:r>
          </a:p>
          <a:p>
            <a:r>
              <a:rPr lang="en-US" dirty="0"/>
              <a:t>TN = ?</a:t>
            </a:r>
          </a:p>
          <a:p>
            <a:r>
              <a:rPr lang="en-US" dirty="0"/>
              <a:t>FN = ?</a:t>
            </a:r>
          </a:p>
          <a:p>
            <a:r>
              <a:rPr lang="en-US" dirty="0"/>
              <a:t>RI = 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Oval 2"/>
          <p:cNvSpPr>
            <a:spLocks noChangeArrowheads="1"/>
          </p:cNvSpPr>
          <p:nvPr/>
        </p:nvSpPr>
        <p:spPr bwMode="auto">
          <a:xfrm>
            <a:off x="685800" y="1143000"/>
            <a:ext cx="1943100" cy="194310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Z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Z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Z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Z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Z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3305175" y="1143000"/>
            <a:ext cx="1943100" cy="194310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Z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Y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6227763" y="1143000"/>
            <a:ext cx="1943100" cy="1943100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Z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Y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800" dirty="0">
                <a:solidFill>
                  <a:srgbClr val="3399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Y</a:t>
            </a:r>
            <a:r>
              <a:rPr lang="en-US" altLang="en-US" sz="2800" dirty="0">
                <a:solidFill>
                  <a:srgbClr val="3399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Y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Z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138238" y="3238500"/>
            <a:ext cx="1063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I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652838" y="3238500"/>
            <a:ext cx="1330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Cluster II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699250" y="3238500"/>
            <a:ext cx="1260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Cluster III</a:t>
            </a:r>
          </a:p>
        </p:txBody>
      </p:sp>
    </p:spTree>
    <p:extLst>
      <p:ext uri="{BB962C8B-B14F-4D97-AF65-F5344CB8AC3E}">
        <p14:creationId xmlns:p14="http://schemas.microsoft.com/office/powerpoint/2010/main" val="2346043863"/>
      </p:ext>
    </p:extLst>
  </p:cSld>
  <p:clrMapOvr>
    <a:masterClrMapping/>
  </p:clrMapOvr>
  <p:transition>
    <p:pull dir="l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76200"/>
            <a:ext cx="7543800" cy="1295400"/>
          </a:xfrm>
        </p:spPr>
        <p:txBody>
          <a:bodyPr/>
          <a:lstStyle/>
          <a:p>
            <a:r>
              <a:rPr lang="en-US" dirty="0"/>
              <a:t>What Does an Image Reveal?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91" y="1524000"/>
            <a:ext cx="4047409" cy="39864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00600" y="144780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inherit"/>
              </a:rPr>
              <a:t>Dubai you will be missed. </a:t>
            </a:r>
          </a:p>
          <a:p>
            <a:r>
              <a:rPr lang="en-US" sz="2400" dirty="0">
                <a:solidFill>
                  <a:srgbClr val="000000"/>
                </a:solidFill>
                <a:latin typeface="inherit"/>
              </a:rPr>
              <a:t>Thank you for the inspiration </a:t>
            </a:r>
          </a:p>
          <a:p>
            <a:r>
              <a:rPr lang="en-US" sz="2400" dirty="0">
                <a:solidFill>
                  <a:srgbClr val="000000"/>
                </a:solidFill>
                <a:latin typeface="inherit"/>
              </a:rPr>
              <a:t>and the reset. Back to work now. 💙🌺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106" y="3200400"/>
            <a:ext cx="3120894" cy="31087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34179" y="632460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 by Skrillex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228" y="6248401"/>
            <a:ext cx="24965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69009"/>
      </p:ext>
    </p:extLst>
  </p:cSld>
  <p:clrMapOvr>
    <a:masterClrMapping/>
  </p:clrMapOvr>
  <p:transition>
    <p:pull dir="l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1 Document, 1 Topic?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411662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</a:rPr>
              <a:t>What are the topics in these documents?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</a:rPr>
              <a:t>“I like to eat broccoli and bananas.”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</a:rPr>
              <a:t>“I ate a banana and spinach smoothie for breakfast.”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</a:rPr>
              <a:t>“Chinchillas and kittens are cute.”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</a:rPr>
              <a:t>“My sister adopted a kitten yesterday.”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</a:rPr>
              <a:t>“Look at this cute hamster munching on a piece of broccoli.”</a:t>
            </a:r>
          </a:p>
          <a:p>
            <a:r>
              <a:rPr lang="en-US" sz="2400" dirty="0">
                <a:latin typeface="Calibri" panose="020F0502020204030204" pitchFamily="34" charset="0"/>
              </a:rPr>
              <a:t>Latent Dirichlet Allocation (LDA): a way of automatically discovering </a:t>
            </a:r>
            <a:r>
              <a:rPr lang="en-US" sz="2400" b="1" dirty="0">
                <a:latin typeface="Calibri" panose="020F0502020204030204" pitchFamily="34" charset="0"/>
              </a:rPr>
              <a:t>topics</a:t>
            </a:r>
            <a:r>
              <a:rPr lang="en-US" sz="2400" dirty="0">
                <a:latin typeface="Calibri" panose="020F0502020204030204" pitchFamily="34" charset="0"/>
              </a:rPr>
              <a:t> that these sentences contain</a:t>
            </a:r>
          </a:p>
          <a:p>
            <a:r>
              <a:rPr lang="en-US" sz="2400" dirty="0">
                <a:latin typeface="Calibri" panose="020F0502020204030204" pitchFamily="34" charset="0"/>
              </a:rPr>
              <a:t>Topics and their distributions are “latent”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0" y="647700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E. Chen</a:t>
            </a:r>
          </a:p>
        </p:txBody>
      </p:sp>
    </p:spTree>
    <p:extLst>
      <p:ext uri="{BB962C8B-B14F-4D97-AF65-F5344CB8AC3E}">
        <p14:creationId xmlns:p14="http://schemas.microsoft.com/office/powerpoint/2010/main" val="71385525"/>
      </p:ext>
    </p:extLst>
  </p:cSld>
  <p:clrMapOvr>
    <a:masterClrMapping/>
  </p:clrMapOvr>
  <p:transition>
    <p:pull dir="l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</a:rPr>
              <a:t>Topics and words</a:t>
            </a:r>
          </a:p>
          <a:p>
            <a:pPr lvl="1"/>
            <a:r>
              <a:rPr lang="en-US" sz="2000" b="1" dirty="0">
                <a:latin typeface="Calibri" panose="020F0502020204030204" pitchFamily="34" charset="0"/>
              </a:rPr>
              <a:t>Topic A</a:t>
            </a:r>
            <a:r>
              <a:rPr lang="en-US" sz="2000" dirty="0">
                <a:latin typeface="Calibri" panose="020F0502020204030204" pitchFamily="34" charset="0"/>
              </a:rPr>
              <a:t>: 30% broccoli, 15% bananas, 10% breakfast, 10% munching, …</a:t>
            </a:r>
          </a:p>
          <a:p>
            <a:pPr lvl="1"/>
            <a:r>
              <a:rPr lang="en-US" sz="2000" b="1" dirty="0">
                <a:latin typeface="Calibri" panose="020F0502020204030204" pitchFamily="34" charset="0"/>
              </a:rPr>
              <a:t>Topic B</a:t>
            </a:r>
            <a:r>
              <a:rPr lang="en-US" sz="2000" dirty="0">
                <a:latin typeface="Calibri" panose="020F0502020204030204" pitchFamily="34" charset="0"/>
              </a:rPr>
              <a:t>: 20% chinchillas, 20% kittens, 20% cute, 15% hamster, …</a:t>
            </a:r>
          </a:p>
          <a:p>
            <a:r>
              <a:rPr lang="en-US" sz="2400" b="1" dirty="0">
                <a:latin typeface="Calibri" panose="020F0502020204030204" pitchFamily="34" charset="0"/>
              </a:rPr>
              <a:t>Documents and topics</a:t>
            </a:r>
          </a:p>
          <a:p>
            <a:r>
              <a:rPr lang="en-US" sz="2400" b="1" dirty="0">
                <a:latin typeface="Calibri" panose="020F0502020204030204" pitchFamily="34" charset="0"/>
              </a:rPr>
              <a:t>Documents 1 and 2</a:t>
            </a:r>
            <a:r>
              <a:rPr lang="en-US" sz="2400" dirty="0">
                <a:latin typeface="Calibri" panose="020F0502020204030204" pitchFamily="34" charset="0"/>
              </a:rPr>
              <a:t>: 100% Topic A</a:t>
            </a:r>
          </a:p>
          <a:p>
            <a:r>
              <a:rPr lang="en-US" sz="2400" b="1" dirty="0">
                <a:latin typeface="Calibri" panose="020F0502020204030204" pitchFamily="34" charset="0"/>
              </a:rPr>
              <a:t>Documents 3 and 4</a:t>
            </a:r>
            <a:r>
              <a:rPr lang="en-US" sz="2400" dirty="0">
                <a:latin typeface="Calibri" panose="020F0502020204030204" pitchFamily="34" charset="0"/>
              </a:rPr>
              <a:t>: 100% Topic B</a:t>
            </a:r>
          </a:p>
          <a:p>
            <a:r>
              <a:rPr lang="en-US" sz="2400" b="1" dirty="0">
                <a:latin typeface="Calibri" panose="020F0502020204030204" pitchFamily="34" charset="0"/>
              </a:rPr>
              <a:t>Document 5</a:t>
            </a:r>
            <a:r>
              <a:rPr lang="en-US" sz="2400" dirty="0">
                <a:latin typeface="Calibri" panose="020F0502020204030204" pitchFamily="34" charset="0"/>
              </a:rPr>
              <a:t>: 60% Topic A, 40% Topic B</a:t>
            </a: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43200" y="647700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E. Chen</a:t>
            </a:r>
          </a:p>
        </p:txBody>
      </p:sp>
    </p:spTree>
    <p:extLst>
      <p:ext uri="{BB962C8B-B14F-4D97-AF65-F5344CB8AC3E}">
        <p14:creationId xmlns:p14="http://schemas.microsoft.com/office/powerpoint/2010/main" val="613321874"/>
      </p:ext>
    </p:extLst>
  </p:cSld>
  <p:clrMapOvr>
    <a:masterClrMapping/>
  </p:clrMapOvr>
  <p:transition>
    <p:pull dir="l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09800" y="-457200"/>
            <a:ext cx="7543800" cy="1295400"/>
          </a:xfrm>
        </p:spPr>
        <p:txBody>
          <a:bodyPr/>
          <a:lstStyle/>
          <a:p>
            <a:r>
              <a:rPr lang="en-US" dirty="0"/>
              <a:t>A Simple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066800"/>
            <a:ext cx="8960693" cy="47812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52600" y="1066799"/>
            <a:ext cx="4648200" cy="48574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400800" y="1600200"/>
            <a:ext cx="1295400" cy="464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96200" y="1600200"/>
            <a:ext cx="1447800" cy="464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00800" y="990600"/>
            <a:ext cx="2743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46069" y="64770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D. Blei</a:t>
            </a:r>
          </a:p>
        </p:txBody>
      </p:sp>
    </p:spTree>
    <p:extLst>
      <p:ext uri="{BB962C8B-B14F-4D97-AF65-F5344CB8AC3E}">
        <p14:creationId xmlns:p14="http://schemas.microsoft.com/office/powerpoint/2010/main" val="3100394031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5738"/>
            <a:ext cx="8229600" cy="4411662"/>
          </a:xfrm>
        </p:spPr>
        <p:txBody>
          <a:bodyPr/>
          <a:lstStyle/>
          <a:p>
            <a:r>
              <a:rPr lang="en-US" sz="1600" dirty="0">
                <a:latin typeface="Calibri" panose="020F0502020204030204" pitchFamily="34" charset="0"/>
              </a:rPr>
              <a:t>LDA represents documents as </a:t>
            </a:r>
            <a:r>
              <a:rPr lang="en-US" sz="1600" b="1" dirty="0">
                <a:latin typeface="Calibri" panose="020F0502020204030204" pitchFamily="34" charset="0"/>
              </a:rPr>
              <a:t>mixtures of topics</a:t>
            </a:r>
            <a:r>
              <a:rPr lang="en-US" sz="1600" dirty="0">
                <a:latin typeface="Calibri" panose="020F0502020204030204" pitchFamily="34" charset="0"/>
              </a:rPr>
              <a:t> </a:t>
            </a:r>
          </a:p>
          <a:p>
            <a:r>
              <a:rPr lang="en-US" sz="1600" dirty="0">
                <a:latin typeface="Calibri" panose="020F0502020204030204" pitchFamily="34" charset="0"/>
              </a:rPr>
              <a:t>Topics contain words with certain probabilities </a:t>
            </a:r>
          </a:p>
          <a:p>
            <a:r>
              <a:rPr lang="en-US" sz="1600" dirty="0">
                <a:latin typeface="Calibri" panose="020F0502020204030204" pitchFamily="34" charset="0"/>
              </a:rPr>
              <a:t>Documents were created as follows:</a:t>
            </a:r>
          </a:p>
          <a:p>
            <a:r>
              <a:rPr lang="en-US" sz="1600" dirty="0">
                <a:latin typeface="Calibri" panose="020F0502020204030204" pitchFamily="34" charset="0"/>
              </a:rPr>
              <a:t>For each document, the author decided on </a:t>
            </a:r>
          </a:p>
          <a:p>
            <a:pPr lvl="1"/>
            <a:r>
              <a:rPr lang="en-US" sz="1200" dirty="0">
                <a:latin typeface="Calibri" panose="020F0502020204030204" pitchFamily="34" charset="0"/>
              </a:rPr>
              <a:t>the number of words </a:t>
            </a:r>
            <a:r>
              <a:rPr lang="en-US" sz="1200" i="1" dirty="0">
                <a:latin typeface="Calibri" panose="020F0502020204030204" pitchFamily="34" charset="0"/>
              </a:rPr>
              <a:t>N</a:t>
            </a:r>
            <a:r>
              <a:rPr lang="en-US" sz="1200" dirty="0">
                <a:latin typeface="Calibri" panose="020F0502020204030204" pitchFamily="34" charset="0"/>
              </a:rPr>
              <a:t> (e.g., according to a Poisson distribution)</a:t>
            </a:r>
          </a:p>
          <a:p>
            <a:pPr lvl="1"/>
            <a:r>
              <a:rPr lang="en-US" sz="1200" dirty="0">
                <a:latin typeface="Calibri" panose="020F0502020204030204" pitchFamily="34" charset="0"/>
              </a:rPr>
              <a:t>a topic mixture (according to a Dirichlet distribution over a set of </a:t>
            </a:r>
            <a:r>
              <a:rPr lang="en-US" sz="1200" i="1" dirty="0">
                <a:latin typeface="Calibri" panose="020F0502020204030204" pitchFamily="34" charset="0"/>
              </a:rPr>
              <a:t>K</a:t>
            </a:r>
            <a:r>
              <a:rPr lang="en-US" sz="1200" dirty="0">
                <a:latin typeface="Calibri" panose="020F0502020204030204" pitchFamily="34" charset="0"/>
              </a:rPr>
              <a:t> topics)</a:t>
            </a:r>
          </a:p>
          <a:p>
            <a:pPr lvl="1"/>
            <a:r>
              <a:rPr lang="en-US" sz="1200" dirty="0">
                <a:latin typeface="Calibri" panose="020F0502020204030204" pitchFamily="34" charset="0"/>
              </a:rPr>
              <a:t>E.g., a document may have 1/3 </a:t>
            </a:r>
            <a:r>
              <a:rPr lang="en-US" sz="1200" b="1" dirty="0">
                <a:latin typeface="Calibri" panose="020F0502020204030204" pitchFamily="34" charset="0"/>
              </a:rPr>
              <a:t>food</a:t>
            </a:r>
            <a:r>
              <a:rPr lang="en-US" sz="1200" dirty="0">
                <a:latin typeface="Calibri" panose="020F0502020204030204" pitchFamily="34" charset="0"/>
              </a:rPr>
              <a:t> topic and 2/3 </a:t>
            </a:r>
            <a:r>
              <a:rPr lang="en-US" sz="1200" b="1" dirty="0">
                <a:latin typeface="Calibri" panose="020F0502020204030204" pitchFamily="34" charset="0"/>
              </a:rPr>
              <a:t>cute animals </a:t>
            </a:r>
            <a:r>
              <a:rPr lang="en-US" sz="1200" dirty="0">
                <a:latin typeface="Calibri" panose="020F0502020204030204" pitchFamily="34" charset="0"/>
              </a:rPr>
              <a:t>topic</a:t>
            </a:r>
          </a:p>
          <a:p>
            <a:r>
              <a:rPr lang="en-US" sz="1600" dirty="0">
                <a:latin typeface="Calibri" panose="020F0502020204030204" pitchFamily="34" charset="0"/>
              </a:rPr>
              <a:t>The author generated each word </a:t>
            </a:r>
            <a:r>
              <a:rPr lang="en-US" sz="1600" i="1" dirty="0">
                <a:latin typeface="Calibri" panose="020F0502020204030204" pitchFamily="34" charset="0"/>
              </a:rPr>
              <a:t>w</a:t>
            </a:r>
            <a:r>
              <a:rPr lang="en-US" sz="1600" i="1" baseline="-25000" dirty="0">
                <a:latin typeface="Calibri" panose="020F0502020204030204" pitchFamily="34" charset="0"/>
              </a:rPr>
              <a:t>id</a:t>
            </a:r>
            <a:r>
              <a:rPr lang="en-US" sz="1600" dirty="0">
                <a:latin typeface="Calibri" panose="020F0502020204030204" pitchFamily="34" charset="0"/>
              </a:rPr>
              <a:t> in document </a:t>
            </a:r>
            <a:r>
              <a:rPr lang="en-US" sz="1600" i="1" dirty="0">
                <a:latin typeface="Calibri" panose="020F0502020204030204" pitchFamily="34" charset="0"/>
              </a:rPr>
              <a:t>d</a:t>
            </a:r>
            <a:r>
              <a:rPr lang="en-US" sz="1600" dirty="0">
                <a:latin typeface="Calibri" panose="020F0502020204030204" pitchFamily="34" charset="0"/>
              </a:rPr>
              <a:t> by: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</a:rPr>
              <a:t>Choosing a topic (according to a multinomial distribution)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</a:rPr>
              <a:t>E.g., </a:t>
            </a:r>
            <a:r>
              <a:rPr lang="en-US" sz="1600" b="1" dirty="0">
                <a:latin typeface="Calibri" panose="020F0502020204030204" pitchFamily="34" charset="0"/>
              </a:rPr>
              <a:t>food</a:t>
            </a:r>
            <a:r>
              <a:rPr lang="en-US" sz="1600" dirty="0">
                <a:latin typeface="Calibri" panose="020F0502020204030204" pitchFamily="34" charset="0"/>
              </a:rPr>
              <a:t> topic with 1/3 probability &amp; </a:t>
            </a:r>
            <a:r>
              <a:rPr lang="en-US" sz="1600" b="1" dirty="0">
                <a:latin typeface="Calibri" panose="020F0502020204030204" pitchFamily="34" charset="0"/>
              </a:rPr>
              <a:t>cute animals </a:t>
            </a:r>
            <a:r>
              <a:rPr lang="en-US" sz="1600" dirty="0">
                <a:latin typeface="Calibri" panose="020F0502020204030204" pitchFamily="34" charset="0"/>
              </a:rPr>
              <a:t>with 2/3 probability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</a:rPr>
              <a:t>Generate the word itself (according to the topic’s multinomial distribution). 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</a:rPr>
              <a:t>E.g., for the </a:t>
            </a:r>
            <a:r>
              <a:rPr lang="en-US" sz="1600" b="1" dirty="0">
                <a:latin typeface="Calibri" panose="020F0502020204030204" pitchFamily="34" charset="0"/>
              </a:rPr>
              <a:t>food</a:t>
            </a:r>
            <a:r>
              <a:rPr lang="en-US" sz="1600" dirty="0">
                <a:latin typeface="Calibri" panose="020F0502020204030204" pitchFamily="34" charset="0"/>
              </a:rPr>
              <a:t> topic, generate the word “broccoli” with 30% probability, “bananas” with 15% probability, etc.</a:t>
            </a:r>
          </a:p>
          <a:p>
            <a:r>
              <a:rPr lang="en-US" sz="1600" dirty="0">
                <a:latin typeface="Calibri" panose="020F0502020204030204" pitchFamily="34" charset="0"/>
              </a:rPr>
              <a:t>Assuming this generative model for a collection of documents, LDA then tries to backtrack from the documents to find a set of topics that are likely to have generated the collection.</a:t>
            </a:r>
          </a:p>
          <a:p>
            <a:endParaRPr lang="en-US" sz="1600" dirty="0">
              <a:latin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71800" y="647700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E. Chen</a:t>
            </a:r>
          </a:p>
        </p:txBody>
      </p:sp>
    </p:spTree>
    <p:extLst>
      <p:ext uri="{BB962C8B-B14F-4D97-AF65-F5344CB8AC3E}">
        <p14:creationId xmlns:p14="http://schemas.microsoft.com/office/powerpoint/2010/main" val="2756358538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Using Collapsed Gibbs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You have a set of documents. </a:t>
            </a:r>
          </a:p>
          <a:p>
            <a:r>
              <a:rPr lang="en-US" sz="2000" dirty="0"/>
              <a:t>Choose </a:t>
            </a:r>
            <a:r>
              <a:rPr lang="en-US" sz="2000" i="1" dirty="0"/>
              <a:t>K</a:t>
            </a:r>
            <a:r>
              <a:rPr lang="en-US" sz="2000" dirty="0"/>
              <a:t>, the number of topics to discover.</a:t>
            </a:r>
          </a:p>
          <a:p>
            <a:r>
              <a:rPr lang="en-US" sz="2000" dirty="0"/>
              <a:t>Go through each document, and use the Dirichlet distribution to assign each word in the document to one of the </a:t>
            </a:r>
            <a:r>
              <a:rPr lang="en-US" sz="2000" i="1" dirty="0"/>
              <a:t>k</a:t>
            </a:r>
            <a:r>
              <a:rPr lang="en-US" sz="2000" dirty="0"/>
              <a:t> topics.</a:t>
            </a:r>
          </a:p>
          <a:p>
            <a:r>
              <a:rPr lang="en-US" sz="2000" dirty="0"/>
              <a:t>Can also do the initial assignment randomly, but it won’t be LDA anymore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23163" y="647700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E. Chen</a:t>
            </a:r>
          </a:p>
        </p:txBody>
      </p:sp>
    </p:spTree>
    <p:extLst>
      <p:ext uri="{BB962C8B-B14F-4D97-AF65-F5344CB8AC3E}">
        <p14:creationId xmlns:p14="http://schemas.microsoft.com/office/powerpoint/2010/main" val="4217821186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33400"/>
            <a:ext cx="7543800" cy="1295400"/>
          </a:xfrm>
        </p:spPr>
        <p:txBody>
          <a:bodyPr/>
          <a:lstStyle/>
          <a:p>
            <a:r>
              <a:rPr lang="en-US" sz="2800" dirty="0"/>
              <a:t>Iterations to Reassign Topics to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89338"/>
            <a:ext cx="8229600" cy="4411662"/>
          </a:xfrm>
        </p:spPr>
        <p:txBody>
          <a:bodyPr/>
          <a:lstStyle/>
          <a:p>
            <a:r>
              <a:rPr lang="en-US" sz="1600" dirty="0"/>
              <a:t>For each word </a:t>
            </a:r>
            <a:r>
              <a:rPr lang="en-US" sz="1600" i="1" dirty="0"/>
              <a:t>w</a:t>
            </a:r>
            <a:r>
              <a:rPr lang="en-US" sz="1600" dirty="0"/>
              <a:t> in </a:t>
            </a:r>
            <a:r>
              <a:rPr lang="en-US" sz="1600" i="1" dirty="0"/>
              <a:t>d</a:t>
            </a:r>
            <a:r>
              <a:rPr lang="en-US" sz="1600" dirty="0"/>
              <a:t> and each topic </a:t>
            </a:r>
            <a:r>
              <a:rPr lang="en-US" sz="1600" i="1" dirty="0"/>
              <a:t>t</a:t>
            </a:r>
            <a:r>
              <a:rPr lang="en-US" sz="1600" dirty="0"/>
              <a:t>, calculate</a:t>
            </a:r>
          </a:p>
          <a:p>
            <a:r>
              <a:rPr lang="en-US" sz="1600" i="1" dirty="0"/>
              <a:t>p</a:t>
            </a:r>
            <a:r>
              <a:rPr lang="en-US" sz="1600" dirty="0"/>
              <a:t>(</a:t>
            </a:r>
            <a:r>
              <a:rPr lang="en-US" sz="1600" i="1" dirty="0"/>
              <a:t>w</a:t>
            </a:r>
            <a:r>
              <a:rPr lang="en-US" sz="1600" dirty="0"/>
              <a:t> | </a:t>
            </a:r>
            <a:r>
              <a:rPr lang="en-US" sz="1600" i="1" dirty="0"/>
              <a:t>t</a:t>
            </a:r>
            <a:r>
              <a:rPr lang="en-US" sz="1600" dirty="0"/>
              <a:t>) = proportion of assignments to topic </a:t>
            </a:r>
            <a:r>
              <a:rPr lang="en-US" sz="1600" i="1" dirty="0"/>
              <a:t>t</a:t>
            </a:r>
            <a:r>
              <a:rPr lang="en-US" sz="1600" dirty="0"/>
              <a:t> over </a:t>
            </a:r>
            <a:r>
              <a:rPr lang="en-US" sz="1600" b="1" u="sng" dirty="0"/>
              <a:t>all</a:t>
            </a:r>
            <a:r>
              <a:rPr lang="en-US" sz="1600" dirty="0"/>
              <a:t> documents that come from this word </a:t>
            </a:r>
            <a:r>
              <a:rPr lang="en-US" sz="1600" i="1" dirty="0"/>
              <a:t>w</a:t>
            </a:r>
            <a:r>
              <a:rPr lang="en-US" sz="1600" dirty="0"/>
              <a:t>. </a:t>
            </a:r>
          </a:p>
          <a:p>
            <a:r>
              <a:rPr lang="en-US" sz="1600" i="1" dirty="0"/>
              <a:t>p</a:t>
            </a:r>
            <a:r>
              <a:rPr lang="en-US" sz="1600" dirty="0"/>
              <a:t>(</a:t>
            </a:r>
            <a:r>
              <a:rPr lang="en-US" sz="1600" i="1" dirty="0"/>
              <a:t>t</a:t>
            </a:r>
            <a:r>
              <a:rPr lang="en-US" sz="1600" dirty="0"/>
              <a:t> | </a:t>
            </a:r>
            <a:r>
              <a:rPr lang="en-US" sz="1600" i="1" dirty="0"/>
              <a:t>d</a:t>
            </a:r>
            <a:r>
              <a:rPr lang="en-US" sz="1600" dirty="0"/>
              <a:t>) = proportion of words in document </a:t>
            </a:r>
            <a:r>
              <a:rPr lang="en-US" sz="1600" i="1" dirty="0"/>
              <a:t>d</a:t>
            </a:r>
            <a:r>
              <a:rPr lang="en-US" sz="1600" dirty="0"/>
              <a:t> that are currently assigned to topic </a:t>
            </a:r>
            <a:r>
              <a:rPr lang="en-US" sz="1600" i="1" dirty="0"/>
              <a:t>t</a:t>
            </a:r>
          </a:p>
          <a:p>
            <a:r>
              <a:rPr lang="en-US" sz="1600" dirty="0"/>
              <a:t>Reassign </a:t>
            </a:r>
            <a:r>
              <a:rPr lang="en-US" sz="1600" i="1" dirty="0"/>
              <a:t>w</a:t>
            </a:r>
            <a:r>
              <a:rPr lang="en-US" sz="1600" dirty="0"/>
              <a:t> in </a:t>
            </a:r>
            <a:r>
              <a:rPr lang="en-US" sz="1600" i="1" dirty="0"/>
              <a:t>d</a:t>
            </a:r>
            <a:r>
              <a:rPr lang="en-US" sz="1600" dirty="0"/>
              <a:t> a new topic </a:t>
            </a:r>
            <a:r>
              <a:rPr lang="en-US" sz="1600" i="1" dirty="0"/>
              <a:t>t</a:t>
            </a:r>
            <a:r>
              <a:rPr lang="en-US" sz="1600" dirty="0"/>
              <a:t> with probability: </a:t>
            </a:r>
            <a:r>
              <a:rPr lang="en-US" sz="1600" i="1" dirty="0"/>
              <a:t>p</a:t>
            </a:r>
            <a:r>
              <a:rPr lang="en-US" sz="1600" dirty="0"/>
              <a:t>(</a:t>
            </a:r>
            <a:r>
              <a:rPr lang="en-US" sz="1600" i="1" dirty="0"/>
              <a:t>t</a:t>
            </a:r>
            <a:r>
              <a:rPr lang="en-US" sz="1600" dirty="0"/>
              <a:t> | </a:t>
            </a:r>
            <a:r>
              <a:rPr lang="en-US" sz="1600" i="1" dirty="0"/>
              <a:t>d</a:t>
            </a:r>
            <a:r>
              <a:rPr lang="en-US" sz="1600" dirty="0"/>
              <a:t>) * </a:t>
            </a:r>
            <a:r>
              <a:rPr lang="en-US" sz="1600" i="1" dirty="0"/>
              <a:t>p</a:t>
            </a:r>
            <a:r>
              <a:rPr lang="en-US" sz="1600" dirty="0"/>
              <a:t>(</a:t>
            </a:r>
            <a:r>
              <a:rPr lang="en-US" sz="1600" i="1" dirty="0"/>
              <a:t>w</a:t>
            </a:r>
            <a:r>
              <a:rPr lang="en-US" sz="1600" dirty="0"/>
              <a:t> | </a:t>
            </a:r>
            <a:r>
              <a:rPr lang="en-US" sz="1600" i="1" dirty="0"/>
              <a:t>t</a:t>
            </a:r>
            <a:r>
              <a:rPr lang="en-US" sz="1600" dirty="0"/>
              <a:t>) </a:t>
            </a:r>
          </a:p>
          <a:p>
            <a:r>
              <a:rPr lang="en-US" sz="1600" dirty="0"/>
              <a:t>This is the probability that topic </a:t>
            </a:r>
            <a:r>
              <a:rPr lang="en-US" sz="1600" i="1" dirty="0"/>
              <a:t>t</a:t>
            </a:r>
            <a:r>
              <a:rPr lang="en-US" sz="1600" dirty="0"/>
              <a:t> generated word </a:t>
            </a:r>
            <a:r>
              <a:rPr lang="en-US" sz="1600" i="1" dirty="0"/>
              <a:t>w</a:t>
            </a:r>
            <a:r>
              <a:rPr lang="en-US" sz="1600" dirty="0"/>
              <a:t> in document </a:t>
            </a:r>
            <a:r>
              <a:rPr lang="en-US" sz="1600" i="1" dirty="0"/>
              <a:t>d</a:t>
            </a:r>
            <a:r>
              <a:rPr lang="en-US" sz="1600" dirty="0"/>
              <a:t> </a:t>
            </a:r>
          </a:p>
          <a:p>
            <a:r>
              <a:rPr lang="en-US" sz="1600" dirty="0"/>
              <a:t>Resample the current word’s topic with this probability </a:t>
            </a:r>
          </a:p>
          <a:p>
            <a:r>
              <a:rPr lang="en-US" sz="1600" dirty="0"/>
              <a:t>Assumption: All topic assignments except for the current word in question are correct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62000" y="838200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681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Words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in document X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037">
                <a:tc>
                  <a:txBody>
                    <a:bodyPr/>
                    <a:lstStyle/>
                    <a:p>
                      <a:r>
                        <a:rPr lang="en-US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037">
                <a:tc>
                  <a:txBody>
                    <a:bodyPr/>
                    <a:lstStyle/>
                    <a:p>
                      <a:r>
                        <a:rPr lang="en-US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037">
                <a:tc>
                  <a:txBody>
                    <a:bodyPr/>
                    <a:lstStyle/>
                    <a:p>
                      <a:r>
                        <a:rPr lang="en-US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037">
                <a:tc>
                  <a:txBody>
                    <a:bodyPr/>
                    <a:lstStyle/>
                    <a:p>
                      <a:r>
                        <a:rPr lang="en-US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037">
                <a:tc>
                  <a:txBody>
                    <a:bodyPr/>
                    <a:lstStyle/>
                    <a:p>
                      <a:r>
                        <a:rPr lang="en-US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Veggies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038600" y="838200"/>
          <a:ext cx="27432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681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Words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in document 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037"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037">
                <a:tc>
                  <a:txBody>
                    <a:bodyPr/>
                    <a:lstStyle/>
                    <a:p>
                      <a:r>
                        <a:rPr lang="en-US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037">
                <a:tc>
                  <a:txBody>
                    <a:bodyPr/>
                    <a:lstStyle/>
                    <a:p>
                      <a:r>
                        <a:rPr lang="en-US" dirty="0"/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037">
                <a:tc>
                  <a:txBody>
                    <a:bodyPr/>
                    <a:lstStyle/>
                    <a:p>
                      <a:r>
                        <a:rPr lang="en-US" dirty="0"/>
                        <a:t>Pet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Kitten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037">
                <a:tc>
                  <a:txBody>
                    <a:bodyPr/>
                    <a:lstStyle/>
                    <a:p>
                      <a:r>
                        <a:rPr lang="en-US" dirty="0"/>
                        <a:t>Pet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23163" y="647700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E. Chen</a:t>
            </a:r>
          </a:p>
        </p:txBody>
      </p:sp>
    </p:spTree>
    <p:extLst>
      <p:ext uri="{BB962C8B-B14F-4D97-AF65-F5344CB8AC3E}">
        <p14:creationId xmlns:p14="http://schemas.microsoft.com/office/powerpoint/2010/main" val="101881492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67715" y="3350053"/>
            <a:ext cx="852617" cy="861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Doc 1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Doc 3</a:t>
            </a:r>
          </a:p>
        </p:txBody>
      </p:sp>
      <p:sp>
        <p:nvSpPr>
          <p:cNvPr id="5" name="Oval 4"/>
          <p:cNvSpPr/>
          <p:nvPr/>
        </p:nvSpPr>
        <p:spPr>
          <a:xfrm>
            <a:off x="3478432" y="3350053"/>
            <a:ext cx="1223325" cy="12696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Doc 2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Doc 4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Doc 6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Doc 7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Doc 10</a:t>
            </a:r>
          </a:p>
        </p:txBody>
      </p:sp>
      <p:sp>
        <p:nvSpPr>
          <p:cNvPr id="6" name="Oval 5"/>
          <p:cNvSpPr/>
          <p:nvPr/>
        </p:nvSpPr>
        <p:spPr>
          <a:xfrm>
            <a:off x="5888004" y="3149255"/>
            <a:ext cx="945292" cy="97000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Doc 5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Doc 8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Doc 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8600" y="2685361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Important words:</a:t>
            </a:r>
          </a:p>
          <a:p>
            <a:r>
              <a:rPr lang="en-US" sz="1400" dirty="0"/>
              <a:t>politics, election, president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67719" y="42922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0" y="2761561"/>
            <a:ext cx="1935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Important words:</a:t>
            </a:r>
          </a:p>
          <a:p>
            <a:r>
              <a:rPr lang="en-US" sz="1400" dirty="0"/>
              <a:t>jobs, rust, outsourcing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0218" y="2609161"/>
            <a:ext cx="1856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Important words:</a:t>
            </a:r>
          </a:p>
          <a:p>
            <a:r>
              <a:rPr lang="en-US" sz="1400" dirty="0"/>
              <a:t>illegal, terrorism, wall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16404" y="46598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3600" y="41448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3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-152400"/>
            <a:ext cx="7543800" cy="1295400"/>
          </a:xfrm>
        </p:spPr>
        <p:txBody>
          <a:bodyPr/>
          <a:lstStyle/>
          <a:p>
            <a:r>
              <a:rPr lang="en-US" dirty="0"/>
              <a:t>Clustering Vs. Topic Modeling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11662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</a:rPr>
              <a:t>A document must belong to one cluster only</a:t>
            </a:r>
          </a:p>
          <a:p>
            <a:r>
              <a:rPr lang="en-US" sz="2000" dirty="0">
                <a:latin typeface="Calibri" panose="020F0502020204030204" pitchFamily="34" charset="0"/>
              </a:rPr>
              <a:t>Cluster described by words unique to that cluster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95600" y="6553200"/>
            <a:ext cx="29080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Copyright Anitesh Barua 2018</a:t>
            </a:r>
          </a:p>
        </p:txBody>
      </p:sp>
    </p:spTree>
    <p:extLst>
      <p:ext uri="{BB962C8B-B14F-4D97-AF65-F5344CB8AC3E}">
        <p14:creationId xmlns:p14="http://schemas.microsoft.com/office/powerpoint/2010/main" val="2355435884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10" grpId="0"/>
      <p:bldP spid="11" grpId="0"/>
      <p:bldP spid="12" grpId="0"/>
      <p:bldP spid="13" grpId="0"/>
      <p:bldP spid="1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634182" y="2952236"/>
            <a:ext cx="852617" cy="86188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2405447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Important words:</a:t>
            </a:r>
          </a:p>
          <a:p>
            <a:r>
              <a:rPr lang="en-US" sz="1400" dirty="0"/>
              <a:t>politics, election, president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75100" y="3733800"/>
            <a:ext cx="91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Topic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05200" y="2375071"/>
            <a:ext cx="1935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Important words:</a:t>
            </a:r>
          </a:p>
          <a:p>
            <a:r>
              <a:rPr lang="en-US" sz="1400" dirty="0"/>
              <a:t>jobs, rust, outsourcing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46685" y="2375071"/>
            <a:ext cx="1856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Important words:</a:t>
            </a:r>
          </a:p>
          <a:p>
            <a:r>
              <a:rPr lang="en-US" sz="1400" dirty="0"/>
              <a:t>illegal, terrorism, wall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38600" y="3745468"/>
            <a:ext cx="91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Topic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75700" y="3745468"/>
            <a:ext cx="91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Topic 3</a:t>
            </a:r>
          </a:p>
        </p:txBody>
      </p:sp>
      <p:sp>
        <p:nvSpPr>
          <p:cNvPr id="9" name="Oval 8"/>
          <p:cNvSpPr/>
          <p:nvPr/>
        </p:nvSpPr>
        <p:spPr>
          <a:xfrm>
            <a:off x="4059195" y="2949144"/>
            <a:ext cx="852617" cy="861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422416" y="2952231"/>
            <a:ext cx="852617" cy="86188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794825" y="4731608"/>
            <a:ext cx="806273" cy="469556"/>
          </a:xfrm>
          <a:prstGeom prst="rect">
            <a:avLst/>
          </a:prstGeom>
          <a:solidFill>
            <a:srgbClr val="00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Doc 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00156" y="5025080"/>
            <a:ext cx="806273" cy="4695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Doc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69867" y="4960208"/>
            <a:ext cx="806273" cy="4695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 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02193" y="5074508"/>
            <a:ext cx="806273" cy="46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Doc 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33693" y="4909237"/>
            <a:ext cx="806273" cy="46955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Doc 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700855" y="5550244"/>
            <a:ext cx="806273" cy="469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 6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076518" y="4055634"/>
            <a:ext cx="98150" cy="5925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286000" y="4103132"/>
            <a:ext cx="914267" cy="8061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056700" y="4055634"/>
            <a:ext cx="2002495" cy="6332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4572001" y="4171435"/>
            <a:ext cx="33986" cy="8165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4800862" y="4122008"/>
            <a:ext cx="734972" cy="9373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605987" y="4089545"/>
            <a:ext cx="2106544" cy="8706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6933693" y="4107333"/>
            <a:ext cx="344696" cy="816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486799" y="4103132"/>
            <a:ext cx="4794673" cy="814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059196" y="4122007"/>
            <a:ext cx="262060" cy="1400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66061" y="4299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70%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173069" y="428007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30%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457200" y="-304800"/>
            <a:ext cx="7543800" cy="1295400"/>
          </a:xfrm>
        </p:spPr>
        <p:txBody>
          <a:bodyPr/>
          <a:lstStyle/>
          <a:p>
            <a:r>
              <a:rPr lang="en-US" dirty="0"/>
              <a:t>Topic Modeling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411662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</a:rPr>
              <a:t>Completely different approach</a:t>
            </a:r>
          </a:p>
          <a:p>
            <a:r>
              <a:rPr lang="en-US" sz="2000" dirty="0">
                <a:latin typeface="Calibri" panose="020F0502020204030204" pitchFamily="34" charset="0"/>
              </a:rPr>
              <a:t>May come up with the same keywords as clustering</a:t>
            </a:r>
          </a:p>
          <a:p>
            <a:r>
              <a:rPr lang="en-US" sz="2000" dirty="0">
                <a:latin typeface="Calibri" panose="020F0502020204030204" pitchFamily="34" charset="0"/>
              </a:rPr>
              <a:t>But a document can have more than one topic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895600" y="6553200"/>
            <a:ext cx="29080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Copyright Anitesh Barua 2018</a:t>
            </a:r>
          </a:p>
        </p:txBody>
      </p:sp>
    </p:spTree>
    <p:extLst>
      <p:ext uri="{BB962C8B-B14F-4D97-AF65-F5344CB8AC3E}">
        <p14:creationId xmlns:p14="http://schemas.microsoft.com/office/powerpoint/2010/main" val="84549633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  <p:bldP spid="6" grpId="0"/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8" grpId="0"/>
      <p:bldP spid="39" grpId="0"/>
      <p:bldP spid="3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685800"/>
            <a:ext cx="7543800" cy="1295400"/>
          </a:xfrm>
        </p:spPr>
        <p:txBody>
          <a:bodyPr/>
          <a:lstStyle/>
          <a:p>
            <a:r>
              <a:rPr lang="en-US" dirty="0"/>
              <a:t>Visual Representation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07" y="630864"/>
            <a:ext cx="7852893" cy="43221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8003" y="5373469"/>
            <a:ext cx="6019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Rectangles indicate that the activities inside are repeated</a:t>
            </a:r>
          </a:p>
          <a:p>
            <a:r>
              <a:rPr lang="en-US" dirty="0"/>
              <a:t>Shaded circle is observed, others are latent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81851" y="648866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D. Blei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524000" y="3810000"/>
            <a:ext cx="533400" cy="685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200" y="4419600"/>
            <a:ext cx="1903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Topic distribution</a:t>
            </a:r>
          </a:p>
          <a:p>
            <a:r>
              <a:rPr lang="en-US" dirty="0"/>
              <a:t>(Dirichlet)</a:t>
            </a:r>
          </a:p>
        </p:txBody>
      </p:sp>
      <p:cxnSp>
        <p:nvCxnSpPr>
          <p:cNvPr id="12" name="Straight Arrow Connector 11"/>
          <p:cNvCxnSpPr>
            <a:stCxn id="16" idx="3"/>
          </p:cNvCxnSpPr>
          <p:nvPr/>
        </p:nvCxnSpPr>
        <p:spPr>
          <a:xfrm>
            <a:off x="1429340" y="3105835"/>
            <a:ext cx="1542460" cy="5395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-76200" y="2782669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 a topic</a:t>
            </a:r>
          </a:p>
          <a:p>
            <a:r>
              <a:rPr lang="en-US" dirty="0"/>
              <a:t>(Multinomial)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876800" y="905470"/>
                <a:ext cx="4572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multinomial dist. </a:t>
                </a: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over words for topic </a:t>
                </a:r>
                <a:r>
                  <a:rPr lang="en-US" sz="1800" i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905470"/>
                <a:ext cx="4572000" cy="923330"/>
              </a:xfrm>
              <a:prstGeom prst="rect">
                <a:avLst/>
              </a:prstGeom>
              <a:blipFill>
                <a:blip r:embed="rId3"/>
                <a:stretch>
                  <a:fillRect l="-1067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5486400" y="1828800"/>
            <a:ext cx="304800" cy="1524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600200" y="4724400"/>
                <a:ext cx="9144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1800" i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e>
                        <m:r>
                          <a:rPr lang="el-GR" sz="1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724400"/>
                <a:ext cx="914400" cy="369332"/>
              </a:xfrm>
              <a:prstGeom prst="rect">
                <a:avLst/>
              </a:prstGeom>
              <a:blipFill>
                <a:blip r:embed="rId4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6182245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2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57200"/>
            <a:ext cx="7543800" cy="1295400"/>
          </a:xfrm>
        </p:spPr>
        <p:txBody>
          <a:bodyPr/>
          <a:lstStyle/>
          <a:p>
            <a:r>
              <a:rPr lang="en-US" dirty="0"/>
              <a:t>The Inference 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43" y="1143000"/>
            <a:ext cx="7431157" cy="2044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84978" y="3276600"/>
                <a:ext cx="6430222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Want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know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400" b="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en-US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78" y="3276600"/>
                <a:ext cx="6430222" cy="874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28600" y="4191000"/>
                <a:ext cx="792480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ut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          which can be written as: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191000"/>
                <a:ext cx="7924800" cy="1200329"/>
              </a:xfrm>
              <a:prstGeom prst="rect">
                <a:avLst/>
              </a:prstGeom>
              <a:blipFill>
                <a:blip r:embed="rId4"/>
                <a:stretch>
                  <a:fillRect t="-49490" r="-154" b="-14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270010"/>
            <a:ext cx="6684024" cy="10545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29451" y="64770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D. Blei</a:t>
            </a:r>
          </a:p>
        </p:txBody>
      </p:sp>
    </p:spTree>
    <p:extLst>
      <p:ext uri="{BB962C8B-B14F-4D97-AF65-F5344CB8AC3E}">
        <p14:creationId xmlns:p14="http://schemas.microsoft.com/office/powerpoint/2010/main" val="699579254"/>
      </p:ext>
    </p:extLst>
  </p:cSld>
  <p:clrMapOvr>
    <a:masterClrMapping/>
  </p:clrMapOvr>
  <p:transition>
    <p:pull dir="l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7543800" cy="1295400"/>
          </a:xfrm>
        </p:spPr>
        <p:txBody>
          <a:bodyPr/>
          <a:lstStyle/>
          <a:p>
            <a:r>
              <a:rPr lang="en-US" dirty="0"/>
              <a:t>Many Elements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19200"/>
            <a:ext cx="7631561" cy="44984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6284985"/>
            <a:ext cx="3255442" cy="49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42243"/>
      </p:ext>
    </p:extLst>
  </p:cSld>
  <p:clrMapOvr>
    <a:masterClrMapping/>
  </p:clrMapOvr>
  <p:transition>
    <p:pull dir="l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22238"/>
            <a:ext cx="7696200" cy="1295400"/>
          </a:xfrm>
        </p:spPr>
        <p:txBody>
          <a:bodyPr/>
          <a:lstStyle/>
          <a:p>
            <a:r>
              <a:rPr lang="en-US" dirty="0"/>
              <a:t>Where Does Dirichlet Come In?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752600"/>
            <a:ext cx="85177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Blei et al. (2003) introduced a Dirichlet prior on </a:t>
            </a:r>
            <a:r>
              <a:rPr lang="el-GR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Probability density function of a K dimensional Dirichlet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distribution over the multinomial distribution </a:t>
            </a:r>
            <a:r>
              <a:rPr lang="el-GR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= (</a:t>
            </a:r>
            <a:r>
              <a:rPr lang="el-GR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,…..,</a:t>
            </a:r>
            <a:r>
              <a:rPr lang="el-GR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θ</a:t>
            </a:r>
            <a:r>
              <a:rPr lang="en-US" sz="24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66800" y="2971800"/>
                <a:ext cx="5802935" cy="1352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𝐷𝑖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𝜞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∏"/>
                              <m:limLoc m:val="subSup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begChr m:val="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𝜞</m:t>
                                  </m:r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sz="2800" i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971800"/>
                <a:ext cx="5802935" cy="13526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57200" y="4602540"/>
            <a:ext cx="71915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Multivariate generalization of the Beta distribution</a:t>
            </a:r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Conjugate prior of the Multinomial distribution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Used as prior distribution in Bayesian stats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58051" y="647700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D. Blei</a:t>
            </a:r>
          </a:p>
        </p:txBody>
      </p:sp>
    </p:spTree>
    <p:extLst>
      <p:ext uri="{BB962C8B-B14F-4D97-AF65-F5344CB8AC3E}">
        <p14:creationId xmlns:p14="http://schemas.microsoft.com/office/powerpoint/2010/main" val="2107269558"/>
      </p:ext>
    </p:extLst>
  </p:cSld>
  <p:clrMapOvr>
    <a:masterClrMapping/>
  </p:clrMapOvr>
  <p:transition>
    <p:pull dir="l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09600"/>
            <a:ext cx="7543800" cy="1295400"/>
          </a:xfrm>
        </p:spPr>
        <p:txBody>
          <a:bodyPr/>
          <a:lstStyle/>
          <a:p>
            <a:r>
              <a:rPr lang="en-US" dirty="0"/>
              <a:t>Moments of “Truth”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0"/>
            <a:ext cx="7842101" cy="408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98745"/>
      </p:ext>
    </p:extLst>
  </p:cSld>
  <p:clrMapOvr>
    <a:masterClrMapping/>
  </p:clrMapOvr>
  <p:transition>
    <p:pull dir="l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 &gt; Sum of </a:t>
            </a:r>
            <a:br>
              <a:rPr lang="en-US" dirty="0"/>
            </a:br>
            <a:r>
              <a:rPr lang="en-US" dirty="0"/>
              <a:t>Parts?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74" y="1371600"/>
            <a:ext cx="4171626" cy="533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1165"/>
            <a:ext cx="4541664" cy="65320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6509607"/>
            <a:ext cx="2282889" cy="34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207"/>
      </p:ext>
    </p:extLst>
  </p:cSld>
  <p:clrMapOvr>
    <a:masterClrMapping/>
  </p:clrMapOvr>
  <p:transition>
    <p:pull dir="l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Insights from Text &amp; Images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606" y="1752600"/>
            <a:ext cx="9322806" cy="34440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31441" y="6324600"/>
            <a:ext cx="3035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K. Yamaguchi, 2017</a:t>
            </a:r>
          </a:p>
        </p:txBody>
      </p:sp>
    </p:spTree>
    <p:extLst>
      <p:ext uri="{BB962C8B-B14F-4D97-AF65-F5344CB8AC3E}">
        <p14:creationId xmlns:p14="http://schemas.microsoft.com/office/powerpoint/2010/main" val="3226540980"/>
      </p:ext>
    </p:extLst>
  </p:cSld>
  <p:clrMapOvr>
    <a:masterClrMapping/>
  </p:clrMapOvr>
  <p:transition>
    <p:pull dir="l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Quick Test of Your CNN Knowledge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How does CNN reduce complexity?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How to make an image deeper in color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How to maintain aspect ratio in convolution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How should we choose a “stride”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31710251"/>
      </p:ext>
    </p:extLst>
  </p:cSld>
  <p:clrMapOvr>
    <a:masterClrMapping/>
  </p:clrMapOvr>
  <p:transition>
    <p:pull dir="l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22238"/>
            <a:ext cx="7696200" cy="1295400"/>
          </a:xfrm>
        </p:spPr>
        <p:txBody>
          <a:bodyPr/>
          <a:lstStyle/>
          <a:p>
            <a:r>
              <a:rPr lang="en-US" dirty="0"/>
              <a:t>A Computer’s View of an Image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92910"/>
            <a:ext cx="3514811" cy="33648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19600" y="2286000"/>
            <a:ext cx="3097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Pixel representation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19600" y="2738735"/>
            <a:ext cx="46635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Single “channel”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“1” for white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“255” for darkest shade of green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01794" y="617220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D. Gupta, 2017</a:t>
            </a:r>
          </a:p>
        </p:txBody>
      </p:sp>
    </p:spTree>
    <p:extLst>
      <p:ext uri="{BB962C8B-B14F-4D97-AF65-F5344CB8AC3E}">
        <p14:creationId xmlns:p14="http://schemas.microsoft.com/office/powerpoint/2010/main" val="3033121432"/>
      </p:ext>
    </p:extLst>
  </p:cSld>
  <p:clrMapOvr>
    <a:masterClrMapping/>
  </p:clrMapOvr>
  <p:transition>
    <p:pull dir="lu"/>
  </p:transition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39172</TotalTime>
  <Words>1643</Words>
  <Application>Microsoft Office PowerPoint</Application>
  <PresentationFormat>On-screen Show (4:3)</PresentationFormat>
  <Paragraphs>309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MS PGothic</vt:lpstr>
      <vt:lpstr>Arial</vt:lpstr>
      <vt:lpstr>Calibri</vt:lpstr>
      <vt:lpstr>Cambria Math</vt:lpstr>
      <vt:lpstr>inherit</vt:lpstr>
      <vt:lpstr>Lucida Sans</vt:lpstr>
      <vt:lpstr>Symbol</vt:lpstr>
      <vt:lpstr>Times New Roman</vt:lpstr>
      <vt:lpstr>Wingdings</vt:lpstr>
      <vt:lpstr>Network</vt:lpstr>
      <vt:lpstr>     Text Analytics  Image Analytics  Clustering &amp; Topic Modeling      MSBA, Fall 2019 11/11, 11/12  </vt:lpstr>
      <vt:lpstr>Image Analytics: Why Bother</vt:lpstr>
      <vt:lpstr>What Does an Image Reveal?</vt:lpstr>
      <vt:lpstr>Many Elements</vt:lpstr>
      <vt:lpstr>Moments of “Truth”</vt:lpstr>
      <vt:lpstr>Whole &gt; Sum of  Parts?</vt:lpstr>
      <vt:lpstr>Combining Insights from Text &amp; Images</vt:lpstr>
      <vt:lpstr>A Quick Test of Your CNN Knowledge</vt:lpstr>
      <vt:lpstr>A Computer’s View of an Image</vt:lpstr>
      <vt:lpstr>How Would a Traditional NN Recognize the Number?</vt:lpstr>
      <vt:lpstr>Extracting Features of the Image</vt:lpstr>
      <vt:lpstr>Retaining Spatial Information</vt:lpstr>
      <vt:lpstr>A Possible Solution to the Edge Visibility Problem</vt:lpstr>
      <vt:lpstr>When Size Matters ….</vt:lpstr>
      <vt:lpstr>Preserving the Spatial Arrangement of Pixels</vt:lpstr>
      <vt:lpstr>Weight (or Filter) “Stride”</vt:lpstr>
      <vt:lpstr>Stride &amp; Processed Image Size</vt:lpstr>
      <vt:lpstr>Summary of the Conv. Layer</vt:lpstr>
      <vt:lpstr>Bringing Non-linearity (ReLU)</vt:lpstr>
      <vt:lpstr>Pooling (Downsampling) </vt:lpstr>
      <vt:lpstr>The Big Picture of a ConvNet (CNN)</vt:lpstr>
      <vt:lpstr>Document Clustering</vt:lpstr>
      <vt:lpstr>An Example: Clustering Top 100 Movies Based on Synopses</vt:lpstr>
      <vt:lpstr>Clustering &amp; MDS of  IMDb Top 100 Movies</vt:lpstr>
      <vt:lpstr>External Evaluation of Clusters (for Classification)</vt:lpstr>
      <vt:lpstr>An Alternative to Entropy</vt:lpstr>
      <vt:lpstr>A Different Measure</vt:lpstr>
      <vt:lpstr>Rand Index (RI) Calculation</vt:lpstr>
      <vt:lpstr>An Example</vt:lpstr>
      <vt:lpstr>1 Document, 1 Topic?</vt:lpstr>
      <vt:lpstr>The Key Ideas</vt:lpstr>
      <vt:lpstr>A Simple Example</vt:lpstr>
      <vt:lpstr>LDA Assumptions</vt:lpstr>
      <vt:lpstr>Using Collapsed Gibbs Sampling</vt:lpstr>
      <vt:lpstr>Iterations to Reassign Topics to Words</vt:lpstr>
      <vt:lpstr>Clustering Vs. Topic Modeling</vt:lpstr>
      <vt:lpstr>Topic Modeling</vt:lpstr>
      <vt:lpstr>Visual Representation</vt:lpstr>
      <vt:lpstr>The Inference Problem</vt:lpstr>
      <vt:lpstr>Where Does Dirichlet Come In?</vt:lpstr>
    </vt:vector>
  </TitlesOfParts>
  <Company>University of Texas at Austin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Information Systems MK. 605, Spring 2005 Slides for March 2, 3, 4, 6 &amp; 7, 2005</dc:title>
  <dc:creator>anitesh</dc:creator>
  <cp:lastModifiedBy>Barua, Anitesh</cp:lastModifiedBy>
  <cp:revision>514</cp:revision>
  <dcterms:created xsi:type="dcterms:W3CDTF">2000-10-19T17:22:27Z</dcterms:created>
  <dcterms:modified xsi:type="dcterms:W3CDTF">2019-11-11T19:54:46Z</dcterms:modified>
</cp:coreProperties>
</file>